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52007D-35C9-4A70-A49B-150445CB0851}" type="datetimeFigureOut">
              <a:rPr lang="ru-RU" smtClean="0"/>
              <a:t>04.05.2016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8921BA6-21EA-49B6-92F0-59554BAC38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6410" y="1196752"/>
            <a:ext cx="898759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РАЗВИТИЕ </a:t>
            </a: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ФУНКЦИОНАЛЬНОЙ </a:t>
            </a: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5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ГРАМОТНОСТИ</a:t>
            </a:r>
            <a:endParaRPr kumimoji="0" lang="en-US" sz="5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5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kk-K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уроках русского языка</a:t>
            </a:r>
            <a:endParaRPr kumimoji="0" lang="kk-KZ" sz="5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79512" y="46010"/>
            <a:ext cx="8737328" cy="3313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9388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Учитель должен </a:t>
            </a:r>
          </a:p>
          <a:p>
            <a:pPr marL="0" marR="0" lvl="0" indent="179388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только поддерживать и направлять </a:t>
            </a:r>
          </a:p>
          <a:p>
            <a:pPr marL="0" marR="0" lvl="0" indent="179388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ученика при выполнении задания, </a:t>
            </a:r>
          </a:p>
          <a:p>
            <a:pPr marL="0" marR="0" lvl="0" indent="179388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и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стать участником этого процесса.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Литература: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1.Национальный план действий по развитию функциональной грамотности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школьников на 2012-2016 годы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2.Казахстанская карта детского чтения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аспекте формирования функциональной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грамотности школьников. Методическое пособие. - Астана: Национальная академия образования им. И.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Алтынсарина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2013 г.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3.Социально-педагогический проект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«Чтение в радость»// УМЦ РО КО//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Караганда, 2014 г.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54868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«Мои ученики будут узнавать новое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только от меня; они будут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открывать это новое сами»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 И.Г. Песталоцци)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Чтение сегодня – </a:t>
            </a:r>
            <a:r>
              <a:rPr lang="kk-KZ" sz="4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это </a:t>
            </a:r>
            <a:r>
              <a:rPr lang="ru-RU" sz="4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способ соответствовать времени </a:t>
            </a:r>
            <a:endParaRPr lang="ru-RU" sz="4400" b="1" i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4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kk-KZ" sz="4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её </a:t>
            </a:r>
            <a:r>
              <a:rPr lang="ru-RU" sz="4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жёстким требованиям</a:t>
            </a:r>
            <a:r>
              <a:rPr lang="kk-KZ" sz="4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 Мы чувствуем на себе, </a:t>
            </a:r>
            <a:endParaRPr lang="kk-KZ" sz="4400" b="1" i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kk-KZ" sz="4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как </a:t>
            </a:r>
            <a:r>
              <a:rPr lang="kk-KZ" sz="4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изо дня в день </a:t>
            </a:r>
            <a:endParaRPr lang="kk-KZ" sz="4400" b="1" i="1" dirty="0" smtClean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endParaRPr lang="kk-KZ" sz="4400" b="1" i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4400" b="1" i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объём </a:t>
            </a:r>
            <a:r>
              <a:rPr lang="ru-RU" sz="4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информации </a:t>
            </a:r>
            <a:r>
              <a:rPr lang="kk-KZ" sz="4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растет.</a:t>
            </a:r>
            <a:endParaRPr lang="ru-RU" sz="4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40768"/>
            <a:ext cx="9144000" cy="4050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400" b="1" i="1" dirty="0" smtClean="0">
                <a:solidFill>
                  <a:srgbClr val="008000"/>
                </a:solidFill>
              </a:rPr>
              <a:t>«</a:t>
            </a:r>
            <a:r>
              <a:rPr lang="ru-RU" sz="4400" b="1" i="1" dirty="0">
                <a:solidFill>
                  <a:srgbClr val="008000"/>
                </a:solidFill>
              </a:rPr>
              <a:t>Чтобы научиться правильно читать я употребил 80 лет и всё не могу сказать, что достиг цели</a:t>
            </a:r>
            <a:r>
              <a:rPr lang="ru-RU" sz="4400" b="1" i="1" dirty="0" smtClean="0">
                <a:solidFill>
                  <a:srgbClr val="008000"/>
                </a:solidFill>
              </a:rPr>
              <a:t>»</a:t>
            </a:r>
            <a:r>
              <a:rPr lang="ru-RU" sz="4400" b="1" i="1" dirty="0" smtClean="0">
                <a:solidFill>
                  <a:srgbClr val="008000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sz="4400" b="1" i="1" dirty="0" smtClean="0">
                <a:solidFill>
                  <a:srgbClr val="008000"/>
                </a:solidFill>
              </a:rPr>
              <a:t>                                                    И. Гёте</a:t>
            </a:r>
            <a:r>
              <a:rPr lang="kk-KZ" sz="4400" b="1" i="1" dirty="0" smtClean="0">
                <a:solidFill>
                  <a:srgbClr val="008000"/>
                </a:solidFill>
              </a:rPr>
              <a:t> </a:t>
            </a:r>
            <a:endParaRPr lang="ru-RU" sz="4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4704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На уроках русского языка особое внимание нужно уделять работе с текстом, заданиям к тексту и дескрипторам (указатель, ссылка или номер процесса в списке процессов).  Считаю, что текстом являются не только поэтическое или прозаическое произведения, но и  графики, чертежи, символы, таблицы, планы и т.д.. </a:t>
            </a:r>
            <a:endParaRPr lang="ru-RU" sz="36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0872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Разнообразна тематика текстов: «История моего города»,«День рождения первого балхашского дома». «План эвакуации при пожаре», «Оказание первой медицинской помощи при различных травмах», «Банкомат», «Визитница: «Балхаш»», «Карта города», «Мобильный этикет», «Физическое и юридическое лицо», «Символы в школе и на территории школы. Что они обозначают?»  </a:t>
            </a:r>
            <a:r>
              <a:rPr lang="kk-KZ" sz="32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4664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При систематическом </a:t>
            </a:r>
            <a:r>
              <a:rPr lang="kk-KZ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подходе и различных приемах и стратегиях работ (чтение «Спринт», «Фотоглаз», «Шесть шляп», «Письмо по кругу») </a:t>
            </a:r>
            <a:r>
              <a:rPr lang="ru-RU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ученики «привыкают» работать с т</a:t>
            </a:r>
            <a:r>
              <a:rPr lang="kk-KZ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ак</a:t>
            </a:r>
            <a:r>
              <a:rPr lang="ru-RU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ой информацией</a:t>
            </a:r>
            <a:r>
              <a:rPr lang="kk-KZ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 особенно </a:t>
            </a:r>
            <a:r>
              <a:rPr lang="ru-RU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в плане внимания к слову, к авторскому замыслу</a:t>
            </a:r>
            <a:r>
              <a:rPr lang="kk-KZ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определять в них главное, отсекать второстепенное</a:t>
            </a:r>
            <a:r>
              <a:rPr lang="kk-KZ" sz="3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6712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Для этого т</a:t>
            </a:r>
            <a:r>
              <a:rPr lang="ru-RU" sz="32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екст</a:t>
            </a:r>
            <a:r>
              <a:rPr lang="ru-RU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(графика, таблица, эмблема)  </a:t>
            </a:r>
            <a:r>
              <a:rPr lang="ru-RU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должен быть интересен</a:t>
            </a:r>
            <a:r>
              <a:rPr lang="kk-KZ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 с</a:t>
            </a:r>
            <a:r>
              <a:rPr lang="ru-RU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одержать неизвестную  информацию</a:t>
            </a:r>
            <a:r>
              <a:rPr lang="kk-KZ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, н</a:t>
            </a:r>
            <a:r>
              <a:rPr lang="ru-RU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о, при  этом, актуальную для ученика. Уровень трудности текста должен соответствовать возрасту ученика. </a:t>
            </a:r>
            <a:r>
              <a:rPr lang="kk-KZ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Ученик должен научиться </a:t>
            </a:r>
            <a:r>
              <a:rPr lang="ru-RU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делать простые выводы</a:t>
            </a:r>
            <a:r>
              <a:rPr lang="kk-KZ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3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 Шрифт должен помогать ученику легко читать текст. </a:t>
            </a: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6712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8000"/>
                </a:solidFill>
              </a:rPr>
              <a:t>Текст может быть взят из "реальной жизни"</a:t>
            </a:r>
            <a:r>
              <a:rPr lang="kk-KZ" sz="3600" dirty="0">
                <a:solidFill>
                  <a:srgbClr val="008000"/>
                </a:solidFill>
              </a:rPr>
              <a:t>, но </a:t>
            </a:r>
            <a:r>
              <a:rPr lang="ru-RU" sz="3600" dirty="0">
                <a:solidFill>
                  <a:srgbClr val="008000"/>
                </a:solidFill>
              </a:rPr>
              <a:t>не должен быть перегружен цифрами, датами, терминами.  </a:t>
            </a:r>
            <a:endParaRPr lang="ru-RU" sz="3600" dirty="0" smtClean="0">
              <a:solidFill>
                <a:srgbClr val="008000"/>
              </a:solidFill>
            </a:endParaRPr>
          </a:p>
          <a:p>
            <a:pPr algn="ctr"/>
            <a:endParaRPr lang="ru-RU" sz="3600" dirty="0">
              <a:solidFill>
                <a:srgbClr val="008000"/>
              </a:solidFill>
            </a:endParaRPr>
          </a:p>
          <a:p>
            <a:pPr algn="ctr"/>
            <a:r>
              <a:rPr lang="ru-RU" sz="3600" dirty="0" smtClean="0">
                <a:solidFill>
                  <a:srgbClr val="008000"/>
                </a:solidFill>
              </a:rPr>
              <a:t>В </a:t>
            </a:r>
            <a:r>
              <a:rPr lang="ru-RU" sz="3600" dirty="0">
                <a:solidFill>
                  <a:srgbClr val="008000"/>
                </a:solidFill>
              </a:rPr>
              <a:t>тексте не должно быть ошибок</a:t>
            </a:r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</TotalTime>
  <Words>385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Sahca</dc:creator>
  <cp:lastModifiedBy>Sahca</cp:lastModifiedBy>
  <cp:revision>2</cp:revision>
  <dcterms:created xsi:type="dcterms:W3CDTF">2016-05-04T04:42:36Z</dcterms:created>
  <dcterms:modified xsi:type="dcterms:W3CDTF">2016-05-04T04:57:30Z</dcterms:modified>
</cp:coreProperties>
</file>